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7" r:id="rId5"/>
    <p:sldId id="277" r:id="rId6"/>
    <p:sldId id="258" r:id="rId7"/>
    <p:sldId id="259" r:id="rId8"/>
    <p:sldId id="279" r:id="rId9"/>
    <p:sldId id="260" r:id="rId10"/>
    <p:sldId id="274" r:id="rId11"/>
    <p:sldId id="261" r:id="rId12"/>
    <p:sldId id="268" r:id="rId13"/>
    <p:sldId id="262" r:id="rId14"/>
    <p:sldId id="270" r:id="rId15"/>
    <p:sldId id="269" r:id="rId16"/>
    <p:sldId id="281" r:id="rId17"/>
    <p:sldId id="280" r:id="rId18"/>
    <p:sldId id="263" r:id="rId19"/>
    <p:sldId id="271" r:id="rId20"/>
    <p:sldId id="264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660"/>
  </p:normalViewPr>
  <p:slideViewPr>
    <p:cSldViewPr>
      <p:cViewPr varScale="1">
        <p:scale>
          <a:sx n="70" d="100"/>
          <a:sy n="70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55000"/>
              </a:srgbClr>
            </a:gs>
            <a:gs pos="25000">
              <a:srgbClr val="21D6E0">
                <a:alpha val="55000"/>
              </a:srgbClr>
            </a:gs>
            <a:gs pos="75000">
              <a:srgbClr val="0087E6">
                <a:alpha val="55000"/>
              </a:srgbClr>
            </a:gs>
            <a:gs pos="100000">
              <a:srgbClr val="005CBF">
                <a:alpha val="55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ENVIRONMENT CONCEPT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Dr. </a:t>
            </a:r>
            <a:r>
              <a:rPr lang="en-IN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Shakha</a:t>
            </a:r>
            <a:r>
              <a:rPr lang="e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Sharda</a:t>
            </a:r>
          </a:p>
          <a:p>
            <a:r>
              <a:rPr lang="en-IN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 per PU guidelines.</a:t>
            </a:r>
            <a:endParaRPr lang="th-TH" b="1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7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7"/>
    </mc:Choice>
    <mc:Fallback xmlns="">
      <p:transition spd="slow" advTm="934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8577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mages of ecosyste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3"/>
    </mc:Choice>
    <mc:Fallback xmlns="">
      <p:transition spd="slow" advTm="250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417638"/>
          </a:xfrm>
        </p:spPr>
        <p:txBody>
          <a:bodyPr/>
          <a:lstStyle/>
          <a:p>
            <a:r>
              <a:rPr lang="en-US" dirty="0" smtClean="0"/>
              <a:t>Ecosystem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7332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Coined by </a:t>
            </a:r>
            <a:r>
              <a:rPr lang="en-US" b="1" dirty="0" smtClean="0"/>
              <a:t>A.G. </a:t>
            </a:r>
            <a:r>
              <a:rPr lang="en-US" b="1" dirty="0" err="1" smtClean="0"/>
              <a:t>Tansley</a:t>
            </a:r>
            <a:r>
              <a:rPr lang="en-US" b="1" dirty="0" smtClean="0"/>
              <a:t> in 1935.</a:t>
            </a:r>
          </a:p>
          <a:p>
            <a:r>
              <a:rPr lang="en-US" dirty="0" smtClean="0"/>
              <a:t>Self-sustainable or self-sufficient</a:t>
            </a:r>
          </a:p>
          <a:p>
            <a:r>
              <a:rPr lang="en-US" dirty="0" smtClean="0"/>
              <a:t>Components of Ecosystem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dirty="0"/>
              <a:t>	</a:t>
            </a:r>
            <a:r>
              <a:rPr lang="en-US" dirty="0" smtClean="0"/>
              <a:t>Biotic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	autotrophs e.g. plants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	heterotrophs e.g. consumers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	saprotrophs e.g. decomposers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dirty="0"/>
              <a:t>	</a:t>
            </a:r>
            <a:r>
              <a:rPr lang="en-US" dirty="0" smtClean="0"/>
              <a:t>Abiotic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	physical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	chemical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	inorganic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4475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44"/>
    </mc:Choice>
    <mc:Fallback xmlns="">
      <p:transition spd="slow" advTm="7824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31389" objId="5"/>
        <p14:stopEvt time="31648" objId="4"/>
        <p14:stopEvt time="77489" objId="5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mages of ecosyste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1"/>
    </mc:Choice>
    <mc:Fallback xmlns="">
      <p:transition spd="slow" advTm="665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Structure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chains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 smtClean="0"/>
              <a:t>	Trophic levels</a:t>
            </a:r>
          </a:p>
          <a:p>
            <a:r>
              <a:rPr lang="en-US" dirty="0" smtClean="0"/>
              <a:t>Food webs</a:t>
            </a:r>
          </a:p>
          <a:p>
            <a:r>
              <a:rPr lang="en-US" dirty="0" smtClean="0"/>
              <a:t>Ecological pyramids  (Charles Elton)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number : upright, inverted and spindle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biomass: upright, inverted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energy: always upright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57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13"/>
    </mc:Choice>
    <mc:Fallback xmlns="">
      <p:transition spd="slow" advTm="9851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98056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79" y="19943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 smtClean="0"/>
              <a:t>TROPHIC LEVELS</a:t>
            </a:r>
            <a:endParaRPr lang="en-IN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384"/>
            <a:ext cx="9144000" cy="608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6"/>
    </mc:Choice>
    <mc:Fallback xmlns="">
      <p:transition spd="slow" advTm="1247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0414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mages of food we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635798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0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 smtClean="0"/>
              <a:t>FOOD WEB</a:t>
            </a:r>
            <a:endParaRPr lang="en-IN" sz="5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9"/>
    </mc:Choice>
    <mc:Fallback xmlns="">
      <p:transition spd="slow" advTm="865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6956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\Desktop\inverted-pyramid-of-numb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4526"/>
            <a:ext cx="4143404" cy="2872022"/>
          </a:xfrm>
          <a:prstGeom prst="rect">
            <a:avLst/>
          </a:prstGeom>
          <a:noFill/>
        </p:spPr>
      </p:pic>
      <p:pic>
        <p:nvPicPr>
          <p:cNvPr id="34819" name="Picture 3" descr="C:\Users\ad\Desktop\partly-upright-pyramid-of-numb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0"/>
            <a:ext cx="2500330" cy="3076553"/>
          </a:xfrm>
          <a:prstGeom prst="rect">
            <a:avLst/>
          </a:prstGeom>
          <a:noFill/>
        </p:spPr>
      </p:pic>
      <p:pic>
        <p:nvPicPr>
          <p:cNvPr id="34820" name="Picture 4" descr="C:\Users\ad\Desktop\pyramid-of-numb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5172" y="3286124"/>
            <a:ext cx="3743325" cy="35718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628652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Aquatic and grassland ecosystem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07181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        Parasitic food chain</a:t>
            </a:r>
            <a:endParaRPr lang="en-I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72330" y="3286124"/>
            <a:ext cx="182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Forest ecosystem</a:t>
            </a:r>
            <a:endParaRPr lang="en-IN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6"/>
    </mc:Choice>
    <mc:Fallback xmlns="">
      <p:transition spd="slow" advTm="1441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3936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pyramid of bioma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8" name="AutoShape 4" descr="Image result for pyramid of bioma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0" name="AutoShape 6" descr="Biomass Upright Pyramid in Terrestrial Eco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1" name="Picture 7" descr="C:\Users\ad\Desktop\biomass-upright-pyrami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572032" cy="6143668"/>
          </a:xfrm>
          <a:prstGeom prst="rect">
            <a:avLst/>
          </a:prstGeom>
          <a:noFill/>
        </p:spPr>
      </p:pic>
      <p:pic>
        <p:nvPicPr>
          <p:cNvPr id="1032" name="Picture 8" descr="C:\Users\ad\Desktop\aquatic-ecosystem-inverted-pyrami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28"/>
            <a:ext cx="3929090" cy="61436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0"/>
    </mc:Choice>
    <mc:Fallback xmlns="">
      <p:transition spd="slow" advTm="1639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6162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Succession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Hydrosere</a:t>
            </a:r>
            <a:r>
              <a:rPr lang="en-US" dirty="0" smtClean="0"/>
              <a:t>	water</a:t>
            </a:r>
          </a:p>
          <a:p>
            <a:r>
              <a:rPr lang="en-US" dirty="0" err="1" smtClean="0"/>
              <a:t>Xerosere</a:t>
            </a:r>
            <a:r>
              <a:rPr lang="en-US" dirty="0" smtClean="0"/>
              <a:t>		bare land</a:t>
            </a:r>
          </a:p>
          <a:p>
            <a:r>
              <a:rPr lang="en-US" dirty="0" err="1" smtClean="0"/>
              <a:t>Lithosere</a:t>
            </a:r>
            <a:r>
              <a:rPr lang="en-US" dirty="0" smtClean="0"/>
              <a:t>	rocks</a:t>
            </a:r>
          </a:p>
          <a:p>
            <a:r>
              <a:rPr lang="en-US" dirty="0" err="1" smtClean="0"/>
              <a:t>Psammosere</a:t>
            </a:r>
            <a:r>
              <a:rPr lang="en-US" dirty="0" smtClean="0"/>
              <a:t>	sand</a:t>
            </a:r>
          </a:p>
          <a:p>
            <a:r>
              <a:rPr lang="en-US" dirty="0" err="1" smtClean="0"/>
              <a:t>Halosere</a:t>
            </a:r>
            <a:r>
              <a:rPr lang="en-US" dirty="0" smtClean="0"/>
              <a:t>		saline soil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99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17"/>
    </mc:Choice>
    <mc:Fallback xmlns="">
      <p:transition spd="slow" advTm="12961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7"/>
        <p14:playEvt time="74581" objId="8"/>
        <p14:stopEvt time="74703" objId="7"/>
        <p14:stopEvt time="129617" objId="8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mages of hydrose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71517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21429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/>
              <a:t>HYDROSERE: POND ECOSYSTEM</a:t>
            </a:r>
            <a:endParaRPr lang="en-IN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06"/>
    </mc:Choice>
    <mc:Fallback xmlns="">
      <p:transition spd="slow" advTm="5080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27531" objId="5"/>
        <p14:stopEvt time="27724" objId="4"/>
        <p14:stopEvt time="50475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mages of environmen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57242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68"/>
    </mc:Choice>
    <mc:Fallback xmlns="">
      <p:transition spd="slow" advTm="2126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21041" objId="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Interactions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Competition				-	-</a:t>
            </a:r>
          </a:p>
          <a:p>
            <a:r>
              <a:rPr lang="en-US" dirty="0" smtClean="0"/>
              <a:t>Parasitism				-	+</a:t>
            </a:r>
          </a:p>
          <a:p>
            <a:r>
              <a:rPr lang="en-US" dirty="0" smtClean="0"/>
              <a:t>Predation				+	-</a:t>
            </a:r>
          </a:p>
          <a:p>
            <a:r>
              <a:rPr lang="en-US" dirty="0" smtClean="0"/>
              <a:t>Commensalism			0	+</a:t>
            </a:r>
          </a:p>
          <a:p>
            <a:r>
              <a:rPr lang="en-US" dirty="0" err="1" smtClean="0"/>
              <a:t>Ammensalism</a:t>
            </a:r>
            <a:r>
              <a:rPr lang="en-US" dirty="0" smtClean="0"/>
              <a:t>				-	0</a:t>
            </a:r>
          </a:p>
          <a:p>
            <a:r>
              <a:rPr lang="en-US" dirty="0" err="1" smtClean="0"/>
              <a:t>Protocooperation</a:t>
            </a:r>
            <a:r>
              <a:rPr lang="en-US" dirty="0" smtClean="0"/>
              <a:t>/ Mutualism	+	+</a:t>
            </a:r>
          </a:p>
          <a:p>
            <a:r>
              <a:rPr lang="en-US" dirty="0" smtClean="0"/>
              <a:t>Symbiotic				+	+ (obligatory)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0735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381"/>
    </mc:Choice>
    <mc:Fallback xmlns="">
      <p:transition spd="slow" advTm="17438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playEvt time="119161" objId="5"/>
        <p14:stopEvt time="119367" objId="4"/>
        <p14:playEvt time="120959" objId="6"/>
        <p14:stopEvt time="121063" objId="5"/>
        <p14:playEvt time="125455" objId="7"/>
        <p14:stopEvt time="125561" objId="6"/>
        <p14:playEvt time="127253" objId="8"/>
        <p14:stopEvt time="127357" objId="7"/>
        <p14:stopEvt time="174167" objId="8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mages of biotic interaction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16632"/>
            <a:ext cx="8568952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1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Environment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erived from French word: en-in and </a:t>
            </a:r>
            <a:r>
              <a:rPr lang="en-US" dirty="0" err="1" smtClean="0"/>
              <a:t>viron</a:t>
            </a:r>
            <a:r>
              <a:rPr lang="en-US" dirty="0" smtClean="0"/>
              <a:t>-circle means (surroundings).</a:t>
            </a:r>
          </a:p>
          <a:p>
            <a:r>
              <a:rPr lang="en-US" dirty="0"/>
              <a:t>t</a:t>
            </a:r>
            <a:r>
              <a:rPr lang="en-US" dirty="0" smtClean="0"/>
              <a:t>he sum total of social, economical, biological, physical or chemical factors which constitute the surroundings of a living being.</a:t>
            </a:r>
          </a:p>
          <a:p>
            <a:r>
              <a:rPr lang="en-US" dirty="0" err="1" smtClean="0"/>
              <a:t>E.P.Odum</a:t>
            </a:r>
            <a:r>
              <a:rPr lang="en-US" dirty="0" smtClean="0"/>
              <a:t>: study of structure and function of nature (1971).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115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88"/>
    </mc:Choice>
    <mc:Fallback xmlns="">
      <p:transition spd="slow" advTm="6068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60688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mages of biosphe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42955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57148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/>
              <a:t>CONCEPT OF BIOSPHERE</a:t>
            </a:r>
            <a:endParaRPr lang="en-IN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01"/>
    </mc:Choice>
    <mc:Fallback xmlns="">
      <p:transition spd="slow" advTm="11900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118458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mages of natural resourc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1438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99"/>
    </mc:Choice>
    <mc:Fallback xmlns="">
      <p:transition spd="slow" advTm="4429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41571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Distribution	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national: mineral, land, coal mines etc.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multinational: lakes, rivers, migratory birds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international: air, sunlight etc.</a:t>
            </a:r>
          </a:p>
          <a:p>
            <a:r>
              <a:rPr lang="en-US" b="1" u="sng" dirty="0" smtClean="0"/>
              <a:t>Chemical Nature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Organic: cow dung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Inorganic: minerals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Mixed: Soil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734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80"/>
    </mc:Choice>
    <mc:Fallback xmlns="">
      <p:transition spd="slow" advTm="5958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59126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Contd</a:t>
            </a:r>
            <a:r>
              <a:rPr lang="en-US" dirty="0" smtClean="0"/>
              <a:t>--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3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b="1" u="sng" dirty="0" smtClean="0"/>
              <a:t>Origin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Biotic: forest, wildlife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Abiotic: minerals, fossil fuels</a:t>
            </a:r>
          </a:p>
          <a:p>
            <a:pPr marL="0" indent="0">
              <a:buNone/>
            </a:pPr>
            <a:r>
              <a:rPr lang="en-US" b="1" u="sng" dirty="0" smtClean="0"/>
              <a:t>Availability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Inexhaustible: sun, air, water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Exhaustible: petrol, minerals</a:t>
            </a:r>
          </a:p>
          <a:p>
            <a:r>
              <a:rPr lang="en-US" dirty="0" smtClean="0"/>
              <a:t>Renewable			        Non-Renewable:</a:t>
            </a:r>
          </a:p>
          <a:p>
            <a:pPr marL="0" indent="0">
              <a:buNone/>
            </a:pPr>
            <a:r>
              <a:rPr lang="en-US" dirty="0" smtClean="0"/>
              <a:t>e.g. water, </a:t>
            </a:r>
            <a:r>
              <a:rPr lang="en-US" err="1" smtClean="0"/>
              <a:t>soil</a:t>
            </a:r>
            <a:r>
              <a:rPr lang="en-US" smtClean="0"/>
              <a:t>, biological </a:t>
            </a:r>
            <a:r>
              <a:rPr lang="en-US" dirty="0" smtClean="0"/>
              <a:t>species   </a:t>
            </a:r>
            <a:r>
              <a:rPr lang="en-US" dirty="0" smtClean="0"/>
              <a:t>e.g.  minerals</a:t>
            </a:r>
            <a:r>
              <a:rPr lang="en-US" dirty="0"/>
              <a:t>, fossil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				   fuels</a:t>
            </a:r>
            <a:endParaRPr lang="th-TH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90"/>
    </mc:Choice>
    <mc:Fallback xmlns="">
      <p:transition spd="slow" advTm="8559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  <p14:playEvt time="29647" objId="6"/>
        <p14:stopEvt time="29862" objId="5"/>
        <p14:stopEvt time="85590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35716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/>
              <a:t>USES OF NATURAL RESOURCES</a:t>
            </a:r>
            <a:endParaRPr lang="en-IN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3497"/>
            <a:ext cx="8784976" cy="573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5"/>
    </mc:Choice>
    <mc:Fallback xmlns="">
      <p:transition spd="slow" advTm="669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Derived from </a:t>
            </a:r>
            <a:r>
              <a:rPr lang="en-US" b="1" dirty="0" smtClean="0"/>
              <a:t>Greek word </a:t>
            </a:r>
            <a:r>
              <a:rPr lang="en-US" b="1" i="1" dirty="0" err="1" smtClean="0"/>
              <a:t>oikos</a:t>
            </a:r>
            <a:r>
              <a:rPr lang="en-US" b="1" i="1" dirty="0" smtClean="0"/>
              <a:t> </a:t>
            </a:r>
            <a:r>
              <a:rPr lang="en-US" dirty="0" smtClean="0"/>
              <a:t>means home</a:t>
            </a:r>
          </a:p>
          <a:p>
            <a:r>
              <a:rPr lang="en-US" dirty="0" smtClean="0"/>
              <a:t>Term coined by </a:t>
            </a:r>
            <a:r>
              <a:rPr lang="en-US" b="1" dirty="0" smtClean="0"/>
              <a:t>Earnest Haeckel in 1866</a:t>
            </a:r>
          </a:p>
          <a:p>
            <a:r>
              <a:rPr lang="en-US" dirty="0" smtClean="0"/>
              <a:t>Principles of Ecology</a:t>
            </a:r>
          </a:p>
          <a:p>
            <a:r>
              <a:rPr lang="en-US" dirty="0" smtClean="0"/>
              <a:t>Scope of Ecology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dirty="0"/>
              <a:t>	</a:t>
            </a:r>
            <a:r>
              <a:rPr lang="en-US" dirty="0" smtClean="0"/>
              <a:t>proceeds at </a:t>
            </a:r>
            <a:r>
              <a:rPr lang="en-US" b="1" dirty="0" smtClean="0"/>
              <a:t>three level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	individual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	population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/>
              <a:t>	community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5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37"/>
    </mc:Choice>
    <mc:Fallback xmlns="">
      <p:transition spd="slow" advTm="5643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55412" objId="4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137</Words>
  <Application>Microsoft Office PowerPoint</Application>
  <PresentationFormat>On-screen Show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ENVIRONMENT CONCEPT</vt:lpstr>
      <vt:lpstr>PowerPoint Presentation</vt:lpstr>
      <vt:lpstr>Definition of Environment</vt:lpstr>
      <vt:lpstr>PowerPoint Presentation</vt:lpstr>
      <vt:lpstr>PowerPoint Presentation</vt:lpstr>
      <vt:lpstr>Natural Resources</vt:lpstr>
      <vt:lpstr>Contd--</vt:lpstr>
      <vt:lpstr>PowerPoint Presentation</vt:lpstr>
      <vt:lpstr>Ecology</vt:lpstr>
      <vt:lpstr>PowerPoint Presentation</vt:lpstr>
      <vt:lpstr>Ecosystem</vt:lpstr>
      <vt:lpstr>PowerPoint Presentation</vt:lpstr>
      <vt:lpstr>Ecosystem Structure</vt:lpstr>
      <vt:lpstr>PowerPoint Presentation</vt:lpstr>
      <vt:lpstr>PowerPoint Presentation</vt:lpstr>
      <vt:lpstr>PowerPoint Presentation</vt:lpstr>
      <vt:lpstr>PowerPoint Presentation</vt:lpstr>
      <vt:lpstr>Ecological Succession</vt:lpstr>
      <vt:lpstr>PowerPoint Presentation</vt:lpstr>
      <vt:lpstr>Biotic Interactions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CONCEPT</dc:title>
  <dc:creator>RADHA</dc:creator>
  <cp:lastModifiedBy>ADMIN</cp:lastModifiedBy>
  <cp:revision>43</cp:revision>
  <dcterms:created xsi:type="dcterms:W3CDTF">2006-08-16T00:00:00Z</dcterms:created>
  <dcterms:modified xsi:type="dcterms:W3CDTF">2020-09-16T03:33:27Z</dcterms:modified>
</cp:coreProperties>
</file>